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6" r:id="rId6"/>
    <p:sldId id="269" r:id="rId7"/>
    <p:sldId id="270" r:id="rId8"/>
    <p:sldId id="267" r:id="rId9"/>
    <p:sldId id="268" r:id="rId10"/>
    <p:sldId id="287" r:id="rId11"/>
    <p:sldId id="262" r:id="rId12"/>
    <p:sldId id="26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C2D9-F462-435D-ADF4-EADC1EDE7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302A1-47E0-4ACC-BE82-D0235712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C218A-5E8B-4CC0-867E-46195EFA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84A78-6D3E-447C-8792-1715899D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E3342-4582-4B77-A19A-BE212ABD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4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893-4CDB-4402-B5F0-B3446D9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9D693-3208-4FDC-BACB-F01CEBD63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58C74-FF05-4B8B-BC72-54393403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C0B0-562D-4BBB-B0C5-8FDE9F7B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0745-3FA0-48C2-B3C5-E07A67F7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1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66B4BB-7EC7-4C19-9751-501D429C8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4C34B-1AF8-48DA-9160-AB412F2CB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A3BC-DC0A-417B-A3F9-BD3DD1F0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8F98-5082-4EF7-900B-BC023BE2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BB3C-5D65-42F8-82E1-CC332C6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5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0080-1083-41AD-AEC8-C0589195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6FF4-F5E6-458C-BBAA-40D8C11F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865CA-B0DB-45DD-A8B3-ECEBF899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D39C-395E-442F-B420-61977843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D05B-5881-467E-B237-6FE191F2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3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5675-7A49-4914-B95D-B400F40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C3644-DB54-4030-B712-B720296BC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FD00C-0E06-493A-9BBC-3F3DBC49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BBC85-0524-4E05-8245-5731FF05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DB03-3AF1-41BF-A582-383BDFE0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8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7AAF-3882-4DDA-8304-542C1A73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4E2B-057B-46E5-AE6F-B4AB9DD1D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07C3C-C3E6-4DAA-8DAF-730219EEB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2A6FB-11F3-413D-BA31-20FCF295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F171-75BA-4724-B3D5-A6490976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A451F-7F49-4B0A-BFBF-65300AE9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8554-7071-49EF-876A-397E5F8F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7D002-FD04-4F04-9C01-C81A9EA2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5EBC6-D377-48DE-8C19-DBEDD2A82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8D8EB-350E-4FCE-BFF2-04D11E315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08D76-4713-43C2-BF0B-F1D621FB5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650AF-5F82-43B5-A0F4-6F5EB932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D11FC-5698-456B-A546-129095E1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732BE-8723-4097-9A55-519752FD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433B-B3C0-4AD7-8841-67AE99CC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85B36-DB4F-42A8-853D-C9940103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61D12-D7DF-40EE-B39D-49DAFA00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32D61-FCFA-4C5B-8B3A-7AD2C960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1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D15EE-DC49-48B3-84F8-D4CF2F29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2D0F0-3E02-4DA0-8BF8-90C7ECA7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39BD2-27FF-4EC8-AD4C-0ACF2306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8E2B-8671-4DA2-96DC-0DF58199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A691-AD53-403F-9472-72B58463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221DE-B2EF-4D11-81C6-3F40AEA0E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ED243-F320-4517-B70C-A24A4D92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1306E-3FEF-45AF-9AB2-E9DA832E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B1179-740E-4049-B1C6-FEB11C5B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5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133-B1D1-4C44-A189-10C5D738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F0077-1B5C-4100-89E2-0D5D97C39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D54F0-6687-418C-A772-9FA495BE1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1D3FB-C93E-4D20-9D6F-FAD44A73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8C9A7-1DC9-4D85-AC02-1B9E84E5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806F-6E56-487F-87DD-020CA030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E72582-2421-44B9-B491-9ABC635E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1DA89-D13A-4DAE-AE96-2365117F2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552BD-6678-4397-86AC-CA9C3F413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AE2B-7E44-4DD0-A2A7-6CC82B190222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E539-24AA-4E70-AB36-4CD3E24B2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3D89-8A14-40FE-A8D4-DA0F8B275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6B1F4-E39F-4E9D-A03B-76A8EB86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3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48AE-38C1-49B3-A28B-9BBBE337B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Control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E869E-4C8D-4A8C-AAC8-8A4CBECE31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 Predict Control  - MPC – Lecture 1</a:t>
            </a:r>
          </a:p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7116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BA43-D254-7196-3A94-1955E1F9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122254"/>
            <a:ext cx="10125269" cy="1020763"/>
          </a:xfrm>
        </p:spPr>
        <p:txBody>
          <a:bodyPr/>
          <a:lstStyle/>
          <a:p>
            <a:r>
              <a:rPr lang="en-IN" dirty="0"/>
              <a:t>Brief on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10BC-B37A-1A43-DCEE-2C7F7EA1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78" y="2665055"/>
            <a:ext cx="3304592" cy="535020"/>
          </a:xfrm>
          <a:ln>
            <a:solidFill>
              <a:srgbClr val="C0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/>
              <a:t>Zero-order-hold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D1B3D92-3D60-DE0A-A1E8-A1747E2EF6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8885" y="4722110"/>
          <a:ext cx="676592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66560" imgH="1843920" progId="PBrush">
                  <p:embed/>
                </p:oleObj>
              </mc:Choice>
              <mc:Fallback>
                <p:oleObj name="Bitmap Image" r:id="rId2" imgW="6766560" imgH="184392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D1B3D92-3D60-DE0A-A1E8-A1747E2EF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58885" y="4722110"/>
                        <a:ext cx="676592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975B7D-28C2-0EA7-F0B8-DE2EC3AF2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9453" y="2422183"/>
          <a:ext cx="27892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788920" imgH="1020960" progId="PBrush">
                  <p:embed/>
                </p:oleObj>
              </mc:Choice>
              <mc:Fallback>
                <p:oleObj name="Bitmap Image" r:id="rId4" imgW="2788920" imgH="102096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9975B7D-28C2-0EA7-F0B8-DE2EC3AF2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453" y="2422183"/>
                        <a:ext cx="2789237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2786656-CC7D-8943-F490-8C8F5CD8D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9643" y="1264101"/>
          <a:ext cx="5135563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135760" imgH="3337560" progId="PBrush">
                  <p:embed/>
                </p:oleObj>
              </mc:Choice>
              <mc:Fallback>
                <p:oleObj name="Bitmap Image" r:id="rId6" imgW="5135760" imgH="33375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2786656-CC7D-8943-F490-8C8F5CD8D0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9643" y="1264101"/>
                        <a:ext cx="5135563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32DA-B00E-4179-9A6F-F20B7722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4" y="79375"/>
            <a:ext cx="8696325" cy="52069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control pyramid – Role of MPC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88F635-3963-4F41-8359-4F28A1EA606E}"/>
              </a:ext>
            </a:extLst>
          </p:cNvPr>
          <p:cNvSpPr txBox="1">
            <a:spLocks/>
          </p:cNvSpPr>
          <p:nvPr/>
        </p:nvSpPr>
        <p:spPr>
          <a:xfrm>
            <a:off x="2386106" y="5520929"/>
            <a:ext cx="8326531" cy="106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Important observations</a:t>
            </a:r>
          </a:p>
          <a:p>
            <a:pPr lvl="1"/>
            <a:r>
              <a:rPr lang="en-US" sz="1800" dirty="0"/>
              <a:t>Computation was limiting the application to Refineries in the 90s (minutes)</a:t>
            </a:r>
          </a:p>
          <a:p>
            <a:pPr lvl="1"/>
            <a:r>
              <a:rPr lang="en-US" sz="1800" dirty="0"/>
              <a:t>Today - MPC applications operates in few mill-seconds (Cruise control)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21226-8752-4F17-BF95-867AF6BC76E4}"/>
              </a:ext>
            </a:extLst>
          </p:cNvPr>
          <p:cNvSpPr txBox="1"/>
          <p:nvPr/>
        </p:nvSpPr>
        <p:spPr>
          <a:xfrm>
            <a:off x="1952179" y="847010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Refinery/ Process industry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A857CC-1E34-4E2F-ABF4-03960651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1463278"/>
            <a:ext cx="5990045" cy="372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03D9F-6282-41AE-BA31-4A34951A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72" y="1778338"/>
            <a:ext cx="5252104" cy="33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0EA6-6AD4-47A2-ACAD-383BC1E0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169862"/>
            <a:ext cx="9610725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Some applications of MPC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CBF5-6E5F-4F70-AC9C-DBDA9E36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67" y="1488167"/>
            <a:ext cx="6979105" cy="2365375"/>
          </a:xfrm>
        </p:spPr>
        <p:txBody>
          <a:bodyPr>
            <a:noAutofit/>
          </a:bodyPr>
          <a:lstStyle/>
          <a:p>
            <a:r>
              <a:rPr lang="en-US" sz="2400" dirty="0"/>
              <a:t>35+ years in refineries and petrochemicals</a:t>
            </a:r>
          </a:p>
          <a:p>
            <a:r>
              <a:rPr lang="en-US" sz="2400" dirty="0"/>
              <a:t>Upcoming fields</a:t>
            </a:r>
          </a:p>
          <a:p>
            <a:r>
              <a:rPr lang="en-US" sz="2400" dirty="0"/>
              <a:t>Robotics, </a:t>
            </a:r>
          </a:p>
          <a:p>
            <a:r>
              <a:rPr lang="en-US" sz="2400" dirty="0"/>
              <a:t>Cruise control, </a:t>
            </a:r>
          </a:p>
          <a:p>
            <a:r>
              <a:rPr lang="en-US" sz="2400" dirty="0"/>
              <a:t>optimizing buffering and quality in video streaming ,</a:t>
            </a:r>
          </a:p>
          <a:p>
            <a:r>
              <a:rPr lang="en-US" sz="2400" dirty="0"/>
              <a:t>Path planning – autonomous vehicles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78BB-5D6F-419D-AB94-27A9D1F8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02565"/>
            <a:ext cx="10114280" cy="671195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CE28-D028-481B-8BF8-FFA81B5A8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126036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Simulation model types (Impulse, step, state space) - Prediction equations, use of Kalman filter in prediction equation</a:t>
            </a:r>
          </a:p>
          <a:p>
            <a:r>
              <a:rPr lang="en-US" dirty="0"/>
              <a:t>Control solution for unconstrained system</a:t>
            </a:r>
          </a:p>
          <a:p>
            <a:r>
              <a:rPr lang="en-US" dirty="0"/>
              <a:t>Optimization with constrains</a:t>
            </a:r>
          </a:p>
          <a:p>
            <a:r>
              <a:rPr lang="en-US" dirty="0"/>
              <a:t>Industrial MPC implementations – Honeywell control</a:t>
            </a:r>
          </a:p>
          <a:p>
            <a:r>
              <a:rPr lang="en-US" dirty="0"/>
              <a:t>MPC Tuning parameters and recommendations  </a:t>
            </a:r>
          </a:p>
          <a:p>
            <a:r>
              <a:rPr lang="en-US" dirty="0"/>
              <a:t>Handling Model plant mismatch – some formulation changes</a:t>
            </a:r>
          </a:p>
          <a:p>
            <a:r>
              <a:rPr lang="en-US" dirty="0"/>
              <a:t>Field implementation – Benefit analysis </a:t>
            </a:r>
          </a:p>
          <a:p>
            <a:r>
              <a:rPr lang="en-US" dirty="0"/>
              <a:t>Stability aspects</a:t>
            </a:r>
          </a:p>
          <a:p>
            <a:r>
              <a:rPr lang="en-US" dirty="0"/>
              <a:t>AI in MPC </a:t>
            </a:r>
          </a:p>
          <a:p>
            <a:r>
              <a:rPr lang="en-US" dirty="0"/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8C431-353B-4DE4-AA09-D9A0574337A4}"/>
              </a:ext>
            </a:extLst>
          </p:cNvPr>
          <p:cNvSpPr txBox="1"/>
          <p:nvPr/>
        </p:nvSpPr>
        <p:spPr>
          <a:xfrm>
            <a:off x="438150" y="5905500"/>
            <a:ext cx="755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Book: Predictive controls with constraints – J M </a:t>
            </a:r>
            <a:r>
              <a:rPr lang="en-US" b="1" dirty="0" err="1"/>
              <a:t>Maciejowski</a:t>
            </a:r>
            <a:endParaRPr lang="en-US" b="1" dirty="0"/>
          </a:p>
          <a:p>
            <a:r>
              <a:rPr lang="en-US" b="1" dirty="0"/>
              <a:t>Book: MPC system design and implementation using MATLAB – </a:t>
            </a:r>
            <a:r>
              <a:rPr lang="en-US" b="1" dirty="0" err="1"/>
              <a:t>Liuping</a:t>
            </a:r>
            <a:r>
              <a:rPr lang="en-US" b="1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6605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6994-229E-4FB1-A643-76C0FF27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662"/>
            <a:ext cx="7716520" cy="417195"/>
          </a:xfrm>
        </p:spPr>
        <p:txBody>
          <a:bodyPr>
            <a:normAutofit fontScale="90000"/>
          </a:bodyPr>
          <a:lstStyle/>
          <a:p>
            <a:r>
              <a:rPr lang="en-US" dirty="0"/>
              <a:t>PID controls – fundamental block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6C7C3-CD2F-44F4-AC83-E789C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8" y="827367"/>
            <a:ext cx="6805137" cy="3167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91C91-8318-42C5-87E3-7B5EB2F545F4}"/>
              </a:ext>
            </a:extLst>
          </p:cNvPr>
          <p:cNvSpPr txBox="1"/>
          <p:nvPr/>
        </p:nvSpPr>
        <p:spPr>
          <a:xfrm>
            <a:off x="8260080" y="1537437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control loops are there in a refinery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F6483-92EB-44F8-A7C9-9B10F365BDF7}"/>
              </a:ext>
            </a:extLst>
          </p:cNvPr>
          <p:cNvSpPr txBox="1"/>
          <p:nvPr/>
        </p:nvSpPr>
        <p:spPr>
          <a:xfrm>
            <a:off x="139223" y="4623525"/>
            <a:ext cx="398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mainly offline,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Gets complex with multi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cater to changing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local performance with limited incorporation of disturbance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45A87-26E4-4095-B59D-B449D8A8670C}"/>
              </a:ext>
            </a:extLst>
          </p:cNvPr>
          <p:cNvSpPr txBox="1"/>
          <p:nvPr/>
        </p:nvSpPr>
        <p:spPr>
          <a:xfrm>
            <a:off x="8260080" y="2171112"/>
            <a:ext cx="2574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10-100</a:t>
            </a:r>
          </a:p>
          <a:p>
            <a:pPr marL="342900" indent="-342900">
              <a:buAutoNum type="alphaLcPeriod"/>
            </a:pPr>
            <a:r>
              <a:rPr lang="en-US" dirty="0"/>
              <a:t>1-10</a:t>
            </a:r>
          </a:p>
          <a:p>
            <a:pPr marL="342900" indent="-342900">
              <a:buFontTx/>
              <a:buAutoNum type="alphaLcPeriod"/>
            </a:pPr>
            <a:r>
              <a:rPr lang="en-US" dirty="0"/>
              <a:t>1000-2000</a:t>
            </a:r>
          </a:p>
          <a:p>
            <a:pPr marL="342900" indent="-342900">
              <a:buAutoNum type="alphaLcPeriod"/>
            </a:pPr>
            <a:r>
              <a:rPr lang="en-US" dirty="0"/>
              <a:t>100-500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3CEE5-B23B-408F-81F0-59AE06C7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21" y="4256229"/>
            <a:ext cx="1927379" cy="241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3A7-629E-46A1-925E-F9C7FB90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296" y="4352350"/>
            <a:ext cx="2878789" cy="2269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3B721-36FC-40B0-BB5E-1D62BF4E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621" y="4003816"/>
            <a:ext cx="5421094" cy="282416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8D8839-39F2-EE2E-3D8B-0FACC4C3F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16779"/>
              </p:ext>
            </p:extLst>
          </p:nvPr>
        </p:nvGraphicFramePr>
        <p:xfrm>
          <a:off x="8203522" y="3429000"/>
          <a:ext cx="3343016" cy="1367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440680" imgH="2225160" progId="PBrush">
                  <p:embed/>
                </p:oleObj>
              </mc:Choice>
              <mc:Fallback>
                <p:oleObj name="Bitmap Image" r:id="rId6" imgW="5440680" imgH="2225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03522" y="3429000"/>
                        <a:ext cx="3343016" cy="1367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6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9EEC-6D52-4B0B-BCCE-55A8BFD3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99551"/>
            <a:ext cx="6343650" cy="3692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MPC (1/5)?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3020-E70C-4CD4-B0B7-3DADCBD30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520" y="1014430"/>
            <a:ext cx="2758005" cy="182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What will be the action? </a:t>
            </a:r>
          </a:p>
          <a:p>
            <a:pPr marL="0" indent="0">
              <a:buNone/>
            </a:pPr>
            <a:r>
              <a:rPr lang="en-US" sz="1600" dirty="0"/>
              <a:t>Slow down the car? </a:t>
            </a:r>
          </a:p>
          <a:p>
            <a:pPr marL="0" indent="0">
              <a:buNone/>
            </a:pPr>
            <a:r>
              <a:rPr lang="en-US" sz="1600" dirty="0"/>
              <a:t>Go at the same speed?</a:t>
            </a:r>
          </a:p>
          <a:p>
            <a:pPr marL="0" indent="0">
              <a:buNone/>
            </a:pPr>
            <a:r>
              <a:rPr lang="en-US" sz="1600" dirty="0"/>
              <a:t>Reduce slightly and increase after signal?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8320C-88BD-4710-868E-10346E39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1619229"/>
            <a:ext cx="1410541" cy="1076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36B92-7A59-4EDB-A927-5E14004BEC2D}"/>
              </a:ext>
            </a:extLst>
          </p:cNvPr>
          <p:cNvCxnSpPr/>
          <p:nvPr/>
        </p:nvCxnSpPr>
        <p:spPr>
          <a:xfrm>
            <a:off x="2187224" y="2212916"/>
            <a:ext cx="3151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2A701A8-5F48-4AAF-A43B-5B83CE0C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27763" y="1289052"/>
            <a:ext cx="312398" cy="1681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615C9-BF53-4974-9572-9B22F6EF9FEC}"/>
              </a:ext>
            </a:extLst>
          </p:cNvPr>
          <p:cNvSpPr txBox="1"/>
          <p:nvPr/>
        </p:nvSpPr>
        <p:spPr>
          <a:xfrm>
            <a:off x="6037242" y="1473706"/>
            <a:ext cx="105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 Red light for 30 secs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0C40E5-0E3E-4E91-80A5-FEBB10BD0055}"/>
              </a:ext>
            </a:extLst>
          </p:cNvPr>
          <p:cNvCxnSpPr>
            <a:cxnSpLocks/>
          </p:cNvCxnSpPr>
          <p:nvPr/>
        </p:nvCxnSpPr>
        <p:spPr>
          <a:xfrm>
            <a:off x="2069249" y="1752570"/>
            <a:ext cx="3463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07718C-067D-4FCE-BE80-3DFA8B56BB87}"/>
              </a:ext>
            </a:extLst>
          </p:cNvPr>
          <p:cNvSpPr txBox="1"/>
          <p:nvPr/>
        </p:nvSpPr>
        <p:spPr>
          <a:xfrm>
            <a:off x="316706" y="1289052"/>
            <a:ext cx="2168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Speed of car = 60km/</a:t>
            </a:r>
            <a:r>
              <a:rPr lang="en-US" sz="1600" dirty="0" err="1"/>
              <a:t>hr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6C684-8ED1-472B-8AA3-E045D73B6AEB}"/>
              </a:ext>
            </a:extLst>
          </p:cNvPr>
          <p:cNvSpPr txBox="1"/>
          <p:nvPr/>
        </p:nvSpPr>
        <p:spPr>
          <a:xfrm>
            <a:off x="2740402" y="1434575"/>
            <a:ext cx="2168368" cy="369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Distance = 2 km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BFDAF-5B89-4A3E-A5EC-E431890EB759}"/>
              </a:ext>
            </a:extLst>
          </p:cNvPr>
          <p:cNvSpPr txBox="1"/>
          <p:nvPr/>
        </p:nvSpPr>
        <p:spPr>
          <a:xfrm>
            <a:off x="2927111" y="949605"/>
            <a:ext cx="167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Scenario 1 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9E82B29-E115-44BB-A480-38BE5690D487}"/>
              </a:ext>
            </a:extLst>
          </p:cNvPr>
          <p:cNvSpPr/>
          <p:nvPr/>
        </p:nvSpPr>
        <p:spPr>
          <a:xfrm flipV="1">
            <a:off x="9915525" y="2076449"/>
            <a:ext cx="1762125" cy="45719"/>
          </a:xfrm>
          <a:custGeom>
            <a:avLst/>
            <a:gdLst>
              <a:gd name="connsiteX0" fmla="*/ 0 w 1762125"/>
              <a:gd name="connsiteY0" fmla="*/ 238784 h 238784"/>
              <a:gd name="connsiteX1" fmla="*/ 514350 w 1762125"/>
              <a:gd name="connsiteY1" fmla="*/ 659 h 238784"/>
              <a:gd name="connsiteX2" fmla="*/ 1762125 w 1762125"/>
              <a:gd name="connsiteY2" fmla="*/ 181634 h 23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125" h="238784">
                <a:moveTo>
                  <a:pt x="0" y="238784"/>
                </a:moveTo>
                <a:cubicBezTo>
                  <a:pt x="110331" y="124484"/>
                  <a:pt x="220663" y="10184"/>
                  <a:pt x="514350" y="659"/>
                </a:cubicBezTo>
                <a:cubicBezTo>
                  <a:pt x="808037" y="-8866"/>
                  <a:pt x="1285081" y="86384"/>
                  <a:pt x="1762125" y="1816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913D5F1-C3FD-4FB1-B476-03E4B4998F27}"/>
              </a:ext>
            </a:extLst>
          </p:cNvPr>
          <p:cNvSpPr txBox="1">
            <a:spLocks/>
          </p:cNvSpPr>
          <p:nvPr/>
        </p:nvSpPr>
        <p:spPr>
          <a:xfrm>
            <a:off x="7116852" y="2971596"/>
            <a:ext cx="2839340" cy="1681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What will be the action?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Slow down the car?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Go at the same speed?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Reduce acceleration and increase after signal?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EE510C0-027A-4A96-8A49-925BD9C4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4" y="3709317"/>
            <a:ext cx="1410541" cy="107625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CBFBF5-5BD1-4336-951E-C87C9F019E9B}"/>
              </a:ext>
            </a:extLst>
          </p:cNvPr>
          <p:cNvCxnSpPr/>
          <p:nvPr/>
        </p:nvCxnSpPr>
        <p:spPr>
          <a:xfrm>
            <a:off x="2191182" y="4303004"/>
            <a:ext cx="3151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7089E7E-B83F-4214-92CC-D94E7259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31721" y="3379140"/>
            <a:ext cx="312398" cy="16810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4415607-07A6-4EBF-840A-28F3E69ED585}"/>
              </a:ext>
            </a:extLst>
          </p:cNvPr>
          <p:cNvSpPr txBox="1"/>
          <p:nvPr/>
        </p:nvSpPr>
        <p:spPr>
          <a:xfrm>
            <a:off x="6041200" y="3563794"/>
            <a:ext cx="105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 Red light for 30 secs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7FBD4D-4D0E-4A69-B468-99F48BF7BB61}"/>
              </a:ext>
            </a:extLst>
          </p:cNvPr>
          <p:cNvCxnSpPr>
            <a:cxnSpLocks/>
          </p:cNvCxnSpPr>
          <p:nvPr/>
        </p:nvCxnSpPr>
        <p:spPr>
          <a:xfrm>
            <a:off x="2073207" y="3842658"/>
            <a:ext cx="3463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86F2A86-E346-48C7-A9DA-35790251A305}"/>
              </a:ext>
            </a:extLst>
          </p:cNvPr>
          <p:cNvSpPr txBox="1"/>
          <p:nvPr/>
        </p:nvSpPr>
        <p:spPr>
          <a:xfrm>
            <a:off x="320664" y="3379140"/>
            <a:ext cx="2168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Speed of car = 60km/</a:t>
            </a:r>
            <a:r>
              <a:rPr lang="en-US" sz="1600" dirty="0" err="1"/>
              <a:t>hr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F0B37C-6E5E-4885-B542-282D6D7312C1}"/>
              </a:ext>
            </a:extLst>
          </p:cNvPr>
          <p:cNvSpPr txBox="1"/>
          <p:nvPr/>
        </p:nvSpPr>
        <p:spPr>
          <a:xfrm>
            <a:off x="2744360" y="3524663"/>
            <a:ext cx="2168368" cy="369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Distance = 0.75 km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09299B-8B62-4210-A773-012F35E62EAD}"/>
              </a:ext>
            </a:extLst>
          </p:cNvPr>
          <p:cNvSpPr txBox="1"/>
          <p:nvPr/>
        </p:nvSpPr>
        <p:spPr>
          <a:xfrm>
            <a:off x="2811628" y="2970107"/>
            <a:ext cx="167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Scenario 2 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0029E4-E6EB-4700-8832-BDB169336C14}"/>
              </a:ext>
            </a:extLst>
          </p:cNvPr>
          <p:cNvSpPr/>
          <p:nvPr/>
        </p:nvSpPr>
        <p:spPr>
          <a:xfrm flipV="1">
            <a:off x="9915524" y="3677835"/>
            <a:ext cx="1762125" cy="276979"/>
          </a:xfrm>
          <a:custGeom>
            <a:avLst/>
            <a:gdLst>
              <a:gd name="connsiteX0" fmla="*/ 0 w 1762125"/>
              <a:gd name="connsiteY0" fmla="*/ 238784 h 238784"/>
              <a:gd name="connsiteX1" fmla="*/ 514350 w 1762125"/>
              <a:gd name="connsiteY1" fmla="*/ 659 h 238784"/>
              <a:gd name="connsiteX2" fmla="*/ 1762125 w 1762125"/>
              <a:gd name="connsiteY2" fmla="*/ 181634 h 23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125" h="238784">
                <a:moveTo>
                  <a:pt x="0" y="238784"/>
                </a:moveTo>
                <a:cubicBezTo>
                  <a:pt x="110331" y="124484"/>
                  <a:pt x="220663" y="10184"/>
                  <a:pt x="514350" y="659"/>
                </a:cubicBezTo>
                <a:cubicBezTo>
                  <a:pt x="808037" y="-8866"/>
                  <a:pt x="1285081" y="86384"/>
                  <a:pt x="1762125" y="1816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0AA789B-3BA3-4C6A-BFA5-6981622D87BF}"/>
              </a:ext>
            </a:extLst>
          </p:cNvPr>
          <p:cNvSpPr txBox="1">
            <a:spLocks/>
          </p:cNvSpPr>
          <p:nvPr/>
        </p:nvSpPr>
        <p:spPr>
          <a:xfrm>
            <a:off x="7068268" y="4721641"/>
            <a:ext cx="2754047" cy="1823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What will be the action?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Slow down the car?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Go at the same speed?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Reduce acceleration and increase after signal?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52066B-37BB-4243-8496-727F059F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5" y="5468592"/>
            <a:ext cx="1410541" cy="107625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9339C8-5C2A-4D18-A887-AE09F43660E4}"/>
              </a:ext>
            </a:extLst>
          </p:cNvPr>
          <p:cNvCxnSpPr/>
          <p:nvPr/>
        </p:nvCxnSpPr>
        <p:spPr>
          <a:xfrm>
            <a:off x="2097973" y="6062279"/>
            <a:ext cx="31514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C1C0B4FC-8575-4915-96C7-5246DE7F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8512" y="5138415"/>
            <a:ext cx="312398" cy="168105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75282AA-3443-4FB8-AF28-661FB05705AB}"/>
              </a:ext>
            </a:extLst>
          </p:cNvPr>
          <p:cNvSpPr txBox="1"/>
          <p:nvPr/>
        </p:nvSpPr>
        <p:spPr>
          <a:xfrm>
            <a:off x="5947991" y="5323069"/>
            <a:ext cx="105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 Red light for 30 secs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9472AA-5AD8-456E-AD07-AC74BB5336B9}"/>
              </a:ext>
            </a:extLst>
          </p:cNvPr>
          <p:cNvCxnSpPr>
            <a:cxnSpLocks/>
          </p:cNvCxnSpPr>
          <p:nvPr/>
        </p:nvCxnSpPr>
        <p:spPr>
          <a:xfrm>
            <a:off x="1979998" y="5601933"/>
            <a:ext cx="3463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12345D8-F877-4CC8-93DE-436D40425489}"/>
              </a:ext>
            </a:extLst>
          </p:cNvPr>
          <p:cNvSpPr txBox="1"/>
          <p:nvPr/>
        </p:nvSpPr>
        <p:spPr>
          <a:xfrm>
            <a:off x="227455" y="5138415"/>
            <a:ext cx="2168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/>
              <a:t>Speed of car = 60km/</a:t>
            </a:r>
            <a:r>
              <a:rPr lang="en-US" sz="1600" dirty="0" err="1"/>
              <a:t>hr</a:t>
            </a:r>
            <a:endParaRPr 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374B43-FE20-479F-BE88-07DE8231E2BE}"/>
              </a:ext>
            </a:extLst>
          </p:cNvPr>
          <p:cNvSpPr txBox="1"/>
          <p:nvPr/>
        </p:nvSpPr>
        <p:spPr>
          <a:xfrm>
            <a:off x="2651151" y="5283938"/>
            <a:ext cx="2168368" cy="369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Distance = 0.5 km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5EBB91-6EFB-44F8-BE21-99188A61E0BC}"/>
              </a:ext>
            </a:extLst>
          </p:cNvPr>
          <p:cNvSpPr txBox="1"/>
          <p:nvPr/>
        </p:nvSpPr>
        <p:spPr>
          <a:xfrm>
            <a:off x="2740402" y="4729381"/>
            <a:ext cx="167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Scenario 3 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971D517-F2C2-4EBB-8BBF-7601BCD81A26}"/>
              </a:ext>
            </a:extLst>
          </p:cNvPr>
          <p:cNvSpPr/>
          <p:nvPr/>
        </p:nvSpPr>
        <p:spPr>
          <a:xfrm flipV="1">
            <a:off x="9915523" y="5645737"/>
            <a:ext cx="1762125" cy="439971"/>
          </a:xfrm>
          <a:custGeom>
            <a:avLst/>
            <a:gdLst>
              <a:gd name="connsiteX0" fmla="*/ 0 w 1762125"/>
              <a:gd name="connsiteY0" fmla="*/ 238784 h 238784"/>
              <a:gd name="connsiteX1" fmla="*/ 514350 w 1762125"/>
              <a:gd name="connsiteY1" fmla="*/ 659 h 238784"/>
              <a:gd name="connsiteX2" fmla="*/ 1762125 w 1762125"/>
              <a:gd name="connsiteY2" fmla="*/ 181634 h 23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125" h="238784">
                <a:moveTo>
                  <a:pt x="0" y="238784"/>
                </a:moveTo>
                <a:cubicBezTo>
                  <a:pt x="110331" y="124484"/>
                  <a:pt x="220663" y="10184"/>
                  <a:pt x="514350" y="659"/>
                </a:cubicBezTo>
                <a:cubicBezTo>
                  <a:pt x="808037" y="-8866"/>
                  <a:pt x="1285081" y="86384"/>
                  <a:pt x="1762125" y="1816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28301C-8A3C-404D-9C9C-55501B055B64}"/>
              </a:ext>
            </a:extLst>
          </p:cNvPr>
          <p:cNvSpPr txBox="1"/>
          <p:nvPr/>
        </p:nvSpPr>
        <p:spPr>
          <a:xfrm>
            <a:off x="10006011" y="929284"/>
            <a:ext cx="1671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Speed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A95E-B1A8-4546-8AA7-9C21E029CBA7}"/>
              </a:ext>
            </a:extLst>
          </p:cNvPr>
          <p:cNvSpPr txBox="1"/>
          <p:nvPr/>
        </p:nvSpPr>
        <p:spPr>
          <a:xfrm>
            <a:off x="3267075" y="240030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34E1B9-D65D-47F1-9C4D-7F1CCC298046}"/>
              </a:ext>
            </a:extLst>
          </p:cNvPr>
          <p:cNvSpPr txBox="1"/>
          <p:nvPr/>
        </p:nvSpPr>
        <p:spPr>
          <a:xfrm>
            <a:off x="9915523" y="2157976"/>
            <a:ext cx="2168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Why this action?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27149F5-DCC9-49FF-918D-B11668536913}"/>
              </a:ext>
            </a:extLst>
          </p:cNvPr>
          <p:cNvSpPr txBox="1"/>
          <p:nvPr/>
        </p:nvSpPr>
        <p:spPr>
          <a:xfrm>
            <a:off x="9915523" y="4146027"/>
            <a:ext cx="1981202" cy="382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Why this action?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5AF7E6-070E-41EA-836A-471EBDD53343}"/>
              </a:ext>
            </a:extLst>
          </p:cNvPr>
          <p:cNvSpPr txBox="1"/>
          <p:nvPr/>
        </p:nvSpPr>
        <p:spPr>
          <a:xfrm>
            <a:off x="9915523" y="6162315"/>
            <a:ext cx="1981202" cy="382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0000"/>
                </a:solidFill>
              </a:rPr>
              <a:t>Why this action?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55439D-C47E-4D5C-B5AC-9EC647B377A4}"/>
              </a:ext>
            </a:extLst>
          </p:cNvPr>
          <p:cNvSpPr txBox="1"/>
          <p:nvPr/>
        </p:nvSpPr>
        <p:spPr>
          <a:xfrm>
            <a:off x="3081634" y="436454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E464F4-861B-42E7-8CCA-F74E26040AE0}"/>
              </a:ext>
            </a:extLst>
          </p:cNvPr>
          <p:cNvSpPr txBox="1"/>
          <p:nvPr/>
        </p:nvSpPr>
        <p:spPr>
          <a:xfrm>
            <a:off x="2927111" y="608148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Speed?</a:t>
            </a:r>
          </a:p>
        </p:txBody>
      </p:sp>
    </p:spTree>
    <p:extLst>
      <p:ext uri="{BB962C8B-B14F-4D97-AF65-F5344CB8AC3E}">
        <p14:creationId xmlns:p14="http://schemas.microsoft.com/office/powerpoint/2010/main" val="5380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7" grpId="0"/>
      <p:bldP spid="20" grpId="0"/>
      <p:bldP spid="31" grpId="0"/>
      <p:bldP spid="35" grpId="0" animBg="1"/>
      <p:bldP spid="36" grpId="0"/>
      <p:bldP spid="41" grpId="0"/>
      <p:bldP spid="43" grpId="0"/>
      <p:bldP spid="44" grpId="0"/>
      <p:bldP spid="45" grpId="0"/>
      <p:bldP spid="46" grpId="0" animBg="1"/>
      <p:bldP spid="47" grpId="0"/>
      <p:bldP spid="52" grpId="0"/>
      <p:bldP spid="54" grpId="0"/>
      <p:bldP spid="55" grpId="0"/>
      <p:bldP spid="56" grpId="0"/>
      <p:bldP spid="57" grpId="0" animBg="1"/>
      <p:bldP spid="58" grpId="0"/>
      <p:bldP spid="4" grpId="0"/>
      <p:bldP spid="59" grpId="0"/>
      <p:bldP spid="60" grpId="0"/>
      <p:bldP spid="61" grpId="0"/>
      <p:bldP spid="62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281C-C7E2-4155-A18D-DA308A5B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8658225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MPC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B720-03E8-4423-93BB-18EA72AD0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025525"/>
            <a:ext cx="5638800" cy="24034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objectives the actions were serving?</a:t>
            </a:r>
          </a:p>
          <a:p>
            <a:pPr lvl="1"/>
            <a:r>
              <a:rPr lang="en-US" dirty="0"/>
              <a:t>Break as less as possible</a:t>
            </a:r>
          </a:p>
          <a:p>
            <a:pPr lvl="1"/>
            <a:r>
              <a:rPr lang="en-US" dirty="0"/>
              <a:t>Slow down as minimal from ?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Fuel efficiency/ cost saving</a:t>
            </a:r>
          </a:p>
          <a:p>
            <a:r>
              <a:rPr lang="en-US" dirty="0"/>
              <a:t>Constraints?</a:t>
            </a:r>
          </a:p>
          <a:p>
            <a:pPr lvl="1"/>
            <a:r>
              <a:rPr lang="en-US" dirty="0"/>
              <a:t>Signal violation?</a:t>
            </a:r>
          </a:p>
          <a:p>
            <a:pPr lvl="1"/>
            <a:r>
              <a:rPr lang="en-US" dirty="0"/>
              <a:t>Abrupt braking?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343E5-14C5-4976-B6D3-5537F8521E49}"/>
              </a:ext>
            </a:extLst>
          </p:cNvPr>
          <p:cNvSpPr txBox="1"/>
          <p:nvPr/>
        </p:nvSpPr>
        <p:spPr>
          <a:xfrm>
            <a:off x="6600825" y="1488598"/>
            <a:ext cx="512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MPC is a controller which uses </a:t>
            </a:r>
            <a:r>
              <a:rPr lang="en-US" dirty="0">
                <a:solidFill>
                  <a:srgbClr val="FF0000"/>
                </a:solidFill>
              </a:rPr>
              <a:t>prediction to decide the current/future control actions </a:t>
            </a:r>
            <a:r>
              <a:rPr lang="en-US" dirty="0"/>
              <a:t>such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 to </a:t>
            </a:r>
            <a:r>
              <a:rPr lang="en-US" dirty="0">
                <a:solidFill>
                  <a:srgbClr val="00B050"/>
                </a:solidFill>
              </a:rPr>
              <a:t>satisfy the desired objectives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without violation of constraints</a:t>
            </a:r>
            <a:r>
              <a:rPr lang="en-US" dirty="0"/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C7C8D-BE05-475F-AF1C-BFC050E667A8}"/>
              </a:ext>
            </a:extLst>
          </p:cNvPr>
          <p:cNvSpPr txBox="1">
            <a:spLocks/>
          </p:cNvSpPr>
          <p:nvPr/>
        </p:nvSpPr>
        <p:spPr>
          <a:xfrm>
            <a:off x="238125" y="3618984"/>
            <a:ext cx="5638800" cy="240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CV</a:t>
            </a:r>
            <a:r>
              <a:rPr lang="en-US" dirty="0"/>
              <a:t> – controlled variable - SPEED</a:t>
            </a:r>
          </a:p>
          <a:p>
            <a:r>
              <a:rPr lang="en-US" dirty="0">
                <a:solidFill>
                  <a:srgbClr val="00B050"/>
                </a:solidFill>
              </a:rPr>
              <a:t>MV</a:t>
            </a:r>
            <a:r>
              <a:rPr lang="en-US" dirty="0"/>
              <a:t> – Manipulated variable – Fuel injection, Break</a:t>
            </a:r>
          </a:p>
          <a:p>
            <a:r>
              <a:rPr lang="en-US" dirty="0">
                <a:solidFill>
                  <a:srgbClr val="00B0F0"/>
                </a:solidFill>
              </a:rPr>
              <a:t>DV</a:t>
            </a:r>
            <a:r>
              <a:rPr lang="en-US" dirty="0"/>
              <a:t> – Disturbance variable  - time duration in red light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A77DD-FF92-4FD4-A895-CF95490ED8F2}"/>
              </a:ext>
            </a:extLst>
          </p:cNvPr>
          <p:cNvSpPr txBox="1"/>
          <p:nvPr/>
        </p:nvSpPr>
        <p:spPr>
          <a:xfrm>
            <a:off x="6600825" y="4559854"/>
            <a:ext cx="3436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Was there a model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21DE9-39AD-4452-A674-3F7C58103F8D}"/>
              </a:ext>
            </a:extLst>
          </p:cNvPr>
          <p:cNvSpPr txBox="1"/>
          <p:nvPr/>
        </p:nvSpPr>
        <p:spPr>
          <a:xfrm>
            <a:off x="6600825" y="1119266"/>
            <a:ext cx="3664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First definition of MPC:</a:t>
            </a:r>
          </a:p>
        </p:txBody>
      </p:sp>
    </p:spTree>
    <p:extLst>
      <p:ext uri="{BB962C8B-B14F-4D97-AF65-F5344CB8AC3E}">
        <p14:creationId xmlns:p14="http://schemas.microsoft.com/office/powerpoint/2010/main" val="22063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E9C-9FE6-4B4D-917B-234E79CA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7951"/>
            <a:ext cx="10115550" cy="654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MPC (3/5)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59FA-5D18-48BB-9405-8AF5E5EC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4" y="1073150"/>
            <a:ext cx="7258051" cy="485899"/>
          </a:xfrm>
        </p:spPr>
        <p:txBody>
          <a:bodyPr>
            <a:normAutofit/>
          </a:bodyPr>
          <a:lstStyle/>
          <a:p>
            <a:r>
              <a:rPr lang="en-US" sz="2400" dirty="0"/>
              <a:t>Second example - Beating the opponent in 3 moves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B2AD-8FE0-4F33-B48D-A5283640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17" y="1748674"/>
            <a:ext cx="2184147" cy="2190941"/>
          </a:xfrm>
          <a:prstGeom prst="rect">
            <a:avLst/>
          </a:prstGeom>
        </p:spPr>
      </p:pic>
      <p:pic>
        <p:nvPicPr>
          <p:cNvPr id="1030" name="Picture 6" descr="How to win at Chess in 3 moves">
            <a:extLst>
              <a:ext uri="{FF2B5EF4-FFF2-40B4-BE49-F238E27FC236}">
                <a16:creationId xmlns:a16="http://schemas.microsoft.com/office/drawing/2014/main" id="{21638CAA-6ECE-4C5E-A0E1-AD94D7ABA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32" y="4125556"/>
            <a:ext cx="2190962" cy="219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C1ADC-26EF-478D-A5B1-85CF26AD9EAF}"/>
              </a:ext>
            </a:extLst>
          </p:cNvPr>
          <p:cNvSpPr txBox="1"/>
          <p:nvPr/>
        </p:nvSpPr>
        <p:spPr>
          <a:xfrm rot="16200000">
            <a:off x="35686" y="265074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3D824-1B16-4177-9FC7-DC10E2D875E7}"/>
              </a:ext>
            </a:extLst>
          </p:cNvPr>
          <p:cNvSpPr txBox="1"/>
          <p:nvPr/>
        </p:nvSpPr>
        <p:spPr>
          <a:xfrm rot="16200000">
            <a:off x="131866" y="503637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Loser</a:t>
            </a:r>
          </a:p>
        </p:txBody>
      </p:sp>
      <p:pic>
        <p:nvPicPr>
          <p:cNvPr id="1032" name="Picture 8" descr="How to win at Chess in 3 moves">
            <a:extLst>
              <a:ext uri="{FF2B5EF4-FFF2-40B4-BE49-F238E27FC236}">
                <a16:creationId xmlns:a16="http://schemas.microsoft.com/office/drawing/2014/main" id="{58D52432-52BF-4D32-80F4-AD49DA66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02" y="1746751"/>
            <a:ext cx="2184147" cy="21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4C21E85-BA3B-4869-88CF-FD1AAC5C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02" y="4125556"/>
            <a:ext cx="2184147" cy="219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5D9577-6B88-413A-89DB-4BA44643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01" y="2286892"/>
            <a:ext cx="2771976" cy="27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E9C-9FE6-4B4D-917B-234E79CA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07951"/>
            <a:ext cx="10115550" cy="6540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MPC (4/5)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59FA-5D18-48BB-9405-8AF5E5EC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4" y="1073150"/>
            <a:ext cx="7258051" cy="485899"/>
          </a:xfrm>
        </p:spPr>
        <p:txBody>
          <a:bodyPr>
            <a:normAutofit/>
          </a:bodyPr>
          <a:lstStyle/>
          <a:p>
            <a:r>
              <a:rPr lang="en-US" sz="2400" dirty="0"/>
              <a:t>Second example - Beating the opponent in 4 moves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B2AD-8FE0-4F33-B48D-A5283640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43" y="1944631"/>
            <a:ext cx="2245411" cy="2036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C1ADC-26EF-478D-A5B1-85CF26AD9EAF}"/>
              </a:ext>
            </a:extLst>
          </p:cNvPr>
          <p:cNvSpPr txBox="1"/>
          <p:nvPr/>
        </p:nvSpPr>
        <p:spPr>
          <a:xfrm rot="16200000">
            <a:off x="439641" y="27779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3D824-1B16-4177-9FC7-DC10E2D875E7}"/>
              </a:ext>
            </a:extLst>
          </p:cNvPr>
          <p:cNvSpPr txBox="1"/>
          <p:nvPr/>
        </p:nvSpPr>
        <p:spPr>
          <a:xfrm rot="16200000">
            <a:off x="532250" y="510735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Loser</a:t>
            </a:r>
          </a:p>
        </p:txBody>
      </p:sp>
      <p:pic>
        <p:nvPicPr>
          <p:cNvPr id="1042" name="Picture 18" descr="4 move checkmate i5">
            <a:extLst>
              <a:ext uri="{FF2B5EF4-FFF2-40B4-BE49-F238E27FC236}">
                <a16:creationId xmlns:a16="http://schemas.microsoft.com/office/drawing/2014/main" id="{65DA0F0D-C2B8-404C-B83C-615307A4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92" y="1944631"/>
            <a:ext cx="2318710" cy="20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8">
            <a:extLst>
              <a:ext uri="{FF2B5EF4-FFF2-40B4-BE49-F238E27FC236}">
                <a16:creationId xmlns:a16="http://schemas.microsoft.com/office/drawing/2014/main" id="{A4C3A55D-481C-4FBC-AD64-16810FB2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09" y="2521674"/>
            <a:ext cx="2964881" cy="267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ow to win at Chess in 3 moves">
            <a:extLst>
              <a:ext uri="{FF2B5EF4-FFF2-40B4-BE49-F238E27FC236}">
                <a16:creationId xmlns:a16="http://schemas.microsoft.com/office/drawing/2014/main" id="{48E442B0-3BF2-42C3-AB3F-254B2AD5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61" y="4512674"/>
            <a:ext cx="1935618" cy="19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holars mate 5">
            <a:extLst>
              <a:ext uri="{FF2B5EF4-FFF2-40B4-BE49-F238E27FC236}">
                <a16:creationId xmlns:a16="http://schemas.microsoft.com/office/drawing/2014/main" id="{B16A547D-AB6C-4234-91BA-8B637EFC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12" y="4512674"/>
            <a:ext cx="1972267" cy="19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7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F006-B5D6-42D7-A2FC-6ECFAE37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13014"/>
            <a:ext cx="9546771" cy="712561"/>
          </a:xfrm>
        </p:spPr>
        <p:txBody>
          <a:bodyPr/>
          <a:lstStyle/>
          <a:p>
            <a:r>
              <a:rPr lang="en-US" dirty="0"/>
              <a:t>What is MPC?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F9EA-EE89-4E58-84AF-1AD496A6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108840"/>
            <a:ext cx="4963886" cy="2158546"/>
          </a:xfrm>
        </p:spPr>
        <p:txBody>
          <a:bodyPr/>
          <a:lstStyle/>
          <a:p>
            <a:r>
              <a:rPr lang="en-US" sz="2000" dirty="0"/>
              <a:t>What objectives the actions were serving?</a:t>
            </a:r>
          </a:p>
          <a:p>
            <a:pPr lvl="1"/>
            <a:r>
              <a:rPr lang="en-US" sz="1800" dirty="0"/>
              <a:t>Win in as fewer moves as possible</a:t>
            </a:r>
          </a:p>
          <a:p>
            <a:r>
              <a:rPr lang="en-US" sz="2000" dirty="0"/>
              <a:t>Why? </a:t>
            </a:r>
          </a:p>
          <a:p>
            <a:pPr lvl="1"/>
            <a:r>
              <a:rPr lang="en-US" sz="1800" dirty="0"/>
              <a:t>Longer, the less probability to win</a:t>
            </a:r>
          </a:p>
          <a:p>
            <a:r>
              <a:rPr lang="en-US" sz="2000" dirty="0"/>
              <a:t>Constraints?</a:t>
            </a:r>
          </a:p>
          <a:p>
            <a:pPr lvl="1"/>
            <a:r>
              <a:rPr lang="en-US" sz="1800" dirty="0"/>
              <a:t>Play within the chess rules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AB5B30-BB1C-4F36-B64C-2165059535AB}"/>
              </a:ext>
            </a:extLst>
          </p:cNvPr>
          <p:cNvSpPr txBox="1">
            <a:spLocks/>
          </p:cNvSpPr>
          <p:nvPr/>
        </p:nvSpPr>
        <p:spPr>
          <a:xfrm>
            <a:off x="7225542" y="782072"/>
            <a:ext cx="4463597" cy="182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5A5ABD-06BD-4670-B63F-2F559387144F}"/>
              </a:ext>
            </a:extLst>
          </p:cNvPr>
          <p:cNvSpPr txBox="1">
            <a:spLocks/>
          </p:cNvSpPr>
          <p:nvPr/>
        </p:nvSpPr>
        <p:spPr>
          <a:xfrm>
            <a:off x="223989" y="4153774"/>
            <a:ext cx="5184172" cy="233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25DED-B41A-467C-A7DA-CACAEEBF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71" y="2987787"/>
            <a:ext cx="6530929" cy="378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C47BA-644F-444F-A5DC-2A34953888C3}"/>
              </a:ext>
            </a:extLst>
          </p:cNvPr>
          <p:cNvSpPr txBox="1"/>
          <p:nvPr/>
        </p:nvSpPr>
        <p:spPr>
          <a:xfrm>
            <a:off x="6396189" y="725575"/>
            <a:ext cx="289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Important observations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51CF5A-86D6-431D-BE50-F2D6A572C926}"/>
              </a:ext>
            </a:extLst>
          </p:cNvPr>
          <p:cNvSpPr txBox="1">
            <a:spLocks/>
          </p:cNvSpPr>
          <p:nvPr/>
        </p:nvSpPr>
        <p:spPr>
          <a:xfrm>
            <a:off x="6301288" y="1108840"/>
            <a:ext cx="4963886" cy="2158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Prediction was done as many steps ahead required for winning if possible</a:t>
            </a:r>
          </a:p>
          <a:p>
            <a:pPr lvl="1"/>
            <a:r>
              <a:rPr lang="en-US" sz="2000" dirty="0"/>
              <a:t>Every move, current and past  had an impact on the future of the game</a:t>
            </a:r>
          </a:p>
          <a:p>
            <a:r>
              <a:rPr lang="en-US" dirty="0"/>
              <a:t>Prediction was re-done again after every move</a:t>
            </a:r>
          </a:p>
        </p:txBody>
      </p:sp>
    </p:spTree>
    <p:extLst>
      <p:ext uri="{BB962C8B-B14F-4D97-AF65-F5344CB8AC3E}">
        <p14:creationId xmlns:p14="http://schemas.microsoft.com/office/powerpoint/2010/main" val="35303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587A-F0B1-4DAB-87F6-8196192F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0"/>
            <a:ext cx="10382250" cy="787400"/>
          </a:xfrm>
        </p:spPr>
        <p:txBody>
          <a:bodyPr/>
          <a:lstStyle/>
          <a:p>
            <a:r>
              <a:rPr lang="en-US" dirty="0"/>
              <a:t>What is MPC (finally?)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CFBA-4316-4D7B-B5E5-AAB06477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1926173"/>
            <a:ext cx="5543548" cy="2027587"/>
          </a:xfrm>
          <a:ln>
            <a:solidFill>
              <a:srgbClr val="FF0000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KEY ELEMENTS OF MPC</a:t>
            </a:r>
          </a:p>
          <a:p>
            <a:r>
              <a:rPr lang="en-US" sz="2000" dirty="0"/>
              <a:t>Prediction Model</a:t>
            </a:r>
          </a:p>
          <a:p>
            <a:pPr lvl="1"/>
            <a:r>
              <a:rPr lang="en-US" sz="1800" dirty="0"/>
              <a:t>Effect of past actions onto the future </a:t>
            </a:r>
            <a:r>
              <a:rPr lang="en-US" sz="1800" b="1" dirty="0"/>
              <a:t>(implemented)</a:t>
            </a:r>
          </a:p>
          <a:p>
            <a:pPr lvl="1"/>
            <a:r>
              <a:rPr lang="en-US" sz="1800" dirty="0"/>
              <a:t>Effect of current and future actions (</a:t>
            </a:r>
            <a:r>
              <a:rPr lang="en-US" sz="1800" b="1" dirty="0"/>
              <a:t>to be implemented</a:t>
            </a:r>
            <a:r>
              <a:rPr lang="en-US" sz="1800" dirty="0"/>
              <a:t>)</a:t>
            </a:r>
          </a:p>
          <a:p>
            <a:r>
              <a:rPr lang="en-US" sz="2000" b="1" dirty="0"/>
              <a:t>Objectives</a:t>
            </a:r>
            <a:r>
              <a:rPr lang="en-US" sz="2000" dirty="0"/>
              <a:t> with </a:t>
            </a:r>
            <a:r>
              <a:rPr lang="en-US" sz="1800" dirty="0"/>
              <a:t>Constraints to be met on Input action, Output deviations</a:t>
            </a:r>
          </a:p>
          <a:p>
            <a:r>
              <a:rPr lang="en-US" sz="2000" dirty="0"/>
              <a:t>Optimizer to obtain the control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2738E-B927-426D-B2A7-3ACC9529F76E}"/>
              </a:ext>
            </a:extLst>
          </p:cNvPr>
          <p:cNvSpPr txBox="1"/>
          <p:nvPr/>
        </p:nvSpPr>
        <p:spPr>
          <a:xfrm>
            <a:off x="123825" y="637114"/>
            <a:ext cx="116014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Second definition of MPC:</a:t>
            </a:r>
          </a:p>
          <a:p>
            <a:r>
              <a:rPr lang="en-US" sz="2000" dirty="0"/>
              <a:t>MPC is a controller which uses </a:t>
            </a:r>
            <a:r>
              <a:rPr lang="en-US" sz="2000" dirty="0">
                <a:solidFill>
                  <a:srgbClr val="FF0000"/>
                </a:solidFill>
              </a:rPr>
              <a:t>prediction that includes the effect of past and future control actions </a:t>
            </a:r>
            <a:r>
              <a:rPr lang="en-US" sz="2000" dirty="0"/>
              <a:t>such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that to </a:t>
            </a:r>
            <a:r>
              <a:rPr lang="en-US" sz="2000" dirty="0">
                <a:solidFill>
                  <a:srgbClr val="00B050"/>
                </a:solidFill>
              </a:rPr>
              <a:t>satisfy the desired objectives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C000"/>
                </a:solidFill>
              </a:rPr>
              <a:t>without violation of constraints </a:t>
            </a:r>
            <a:r>
              <a:rPr lang="en-US" sz="2000" dirty="0">
                <a:solidFill>
                  <a:srgbClr val="0070C0"/>
                </a:solidFill>
              </a:rPr>
              <a:t>but implements only the first time-step action.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B8F9E1-3FEA-4178-B36B-3E75FEA5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4104046"/>
            <a:ext cx="2819400" cy="19712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2BAB9B-90EF-4738-BECE-C642457FFAA7}"/>
              </a:ext>
            </a:extLst>
          </p:cNvPr>
          <p:cNvSpPr txBox="1"/>
          <p:nvPr/>
        </p:nvSpPr>
        <p:spPr>
          <a:xfrm>
            <a:off x="772796" y="6027003"/>
            <a:ext cx="1095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Line in </a:t>
            </a:r>
            <a:r>
              <a:rPr lang="en-US" sz="2400" dirty="0">
                <a:solidFill>
                  <a:srgbClr val="00B050"/>
                </a:solidFill>
              </a:rPr>
              <a:t>CHESS</a:t>
            </a:r>
            <a:r>
              <a:rPr lang="en-US" sz="2400" dirty="0">
                <a:solidFill>
                  <a:srgbClr val="0070C0"/>
                </a:solidFill>
              </a:rPr>
              <a:t>, Implementing the </a:t>
            </a:r>
            <a:r>
              <a:rPr lang="en-US" sz="2400" dirty="0">
                <a:solidFill>
                  <a:srgbClr val="00B050"/>
                </a:solidFill>
              </a:rPr>
              <a:t>first step </a:t>
            </a:r>
            <a:r>
              <a:rPr lang="en-US" sz="2400" dirty="0">
                <a:solidFill>
                  <a:srgbClr val="0070C0"/>
                </a:solidFill>
              </a:rPr>
              <a:t>of current move calculations and </a:t>
            </a:r>
            <a:r>
              <a:rPr lang="en-US" sz="2400" dirty="0">
                <a:solidFill>
                  <a:srgbClr val="00B050"/>
                </a:solidFill>
              </a:rPr>
              <a:t>re-computing</a:t>
            </a:r>
            <a:r>
              <a:rPr lang="en-US" sz="2400" dirty="0">
                <a:solidFill>
                  <a:srgbClr val="0070C0"/>
                </a:solidFill>
              </a:rPr>
              <a:t> the control trajectory at each time step is called </a:t>
            </a:r>
            <a:r>
              <a:rPr lang="en-US" sz="2400" dirty="0">
                <a:solidFill>
                  <a:srgbClr val="C00000"/>
                </a:solidFill>
              </a:rPr>
              <a:t>Receding Horizon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F1AD5-EE31-44CF-87EA-6F5DF478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36" y="1967272"/>
            <a:ext cx="4953965" cy="35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9672-B092-4EFF-A545-D6F789BB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042"/>
            <a:ext cx="7496175" cy="72414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Key advantages of MPC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7589-D9F7-41D6-A620-C5BD367F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91" y="785757"/>
            <a:ext cx="5489138" cy="1833818"/>
          </a:xfrm>
          <a:ln>
            <a:solidFill>
              <a:srgbClr val="FF0000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MPC Controller actions keeps System objectives met as much as possible in real-time by</a:t>
            </a:r>
          </a:p>
          <a:p>
            <a:r>
              <a:rPr lang="en-US" sz="2400" dirty="0"/>
              <a:t>Driving the economics closer to optimal without sacrificing safety limits</a:t>
            </a:r>
          </a:p>
          <a:p>
            <a:r>
              <a:rPr lang="en-US" sz="2400" dirty="0"/>
              <a:t>Handles constraints on key variables, both on the inputs and outputs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5945F-7D0F-4A3A-AA6A-6D09C253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07" y="1313713"/>
            <a:ext cx="4386949" cy="1743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39952D-744D-4220-BBC4-058BE3AD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07" y="4239873"/>
            <a:ext cx="4529380" cy="1743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B05F1-84FF-4AA2-B6EA-CA137E62F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804" y="3826441"/>
            <a:ext cx="3685425" cy="3031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DC990-4922-418B-BD9A-33AF7FB80117}"/>
              </a:ext>
            </a:extLst>
          </p:cNvPr>
          <p:cNvSpPr txBox="1"/>
          <p:nvPr/>
        </p:nvSpPr>
        <p:spPr>
          <a:xfrm>
            <a:off x="204091" y="3024867"/>
            <a:ext cx="5489138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Smoother operations through elegantly addressing interactions through predictions, keeping the </a:t>
            </a:r>
            <a:r>
              <a:rPr lang="en-US" sz="1800" dirty="0">
                <a:solidFill>
                  <a:srgbClr val="FF0000"/>
                </a:solidFill>
              </a:rPr>
              <a:t>variance with target as low as possible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F6AE83B-5509-4456-9A27-87608CC02FBF}"/>
              </a:ext>
            </a:extLst>
          </p:cNvPr>
          <p:cNvSpPr/>
          <p:nvPr/>
        </p:nvSpPr>
        <p:spPr>
          <a:xfrm>
            <a:off x="2670516" y="2722813"/>
            <a:ext cx="308800" cy="302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A2AE7-AAF6-4ADE-9D2A-144CAF5E99BC}"/>
              </a:ext>
            </a:extLst>
          </p:cNvPr>
          <p:cNvSpPr txBox="1"/>
          <p:nvPr/>
        </p:nvSpPr>
        <p:spPr>
          <a:xfrm>
            <a:off x="147734" y="4749078"/>
            <a:ext cx="2231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>
                <a:solidFill>
                  <a:srgbClr val="00B0F0"/>
                </a:solidFill>
              </a:rPr>
              <a:t>Open loop control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rgbClr val="00B0F0"/>
                </a:solidFill>
              </a:rPr>
              <a:t>Classical control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rgbClr val="00B0F0"/>
                </a:solidFill>
              </a:rPr>
              <a:t>MPC</a:t>
            </a:r>
          </a:p>
        </p:txBody>
      </p:sp>
    </p:spTree>
    <p:extLst>
      <p:ext uri="{BB962C8B-B14F-4D97-AF65-F5344CB8AC3E}">
        <p14:creationId xmlns:p14="http://schemas.microsoft.com/office/powerpoint/2010/main" val="2384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0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760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Bitmap Image</vt:lpstr>
      <vt:lpstr>Modern Control Theory</vt:lpstr>
      <vt:lpstr>PID controls – fundamental block</vt:lpstr>
      <vt:lpstr>What is MPC (1/5)? </vt:lpstr>
      <vt:lpstr>What is MPC (2/5)</vt:lpstr>
      <vt:lpstr>What is MPC (3/5)</vt:lpstr>
      <vt:lpstr>What is MPC (4/5)</vt:lpstr>
      <vt:lpstr>What is MPC? (5/5)</vt:lpstr>
      <vt:lpstr>What is MPC (finally?)</vt:lpstr>
      <vt:lpstr>Key advantages of MPC </vt:lpstr>
      <vt:lpstr>Brief on Sampling</vt:lpstr>
      <vt:lpstr>The control pyramid – Role of MPC</vt:lpstr>
      <vt:lpstr>Some applications of MPC</vt:lpstr>
      <vt:lpstr>Course 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Srinivasan, Ranganathan</dc:creator>
  <cp:lastModifiedBy>Ranganathan Srinivasan</cp:lastModifiedBy>
  <cp:revision>153</cp:revision>
  <dcterms:created xsi:type="dcterms:W3CDTF">2021-09-14T05:28:04Z</dcterms:created>
  <dcterms:modified xsi:type="dcterms:W3CDTF">2022-10-06T01:18:13Z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2021-09-28T01:52:46Z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bf54ad1a-bdfd-40d6-8ff1-a6551293700f</vt:lpwstr>
  </property>
  <property fmtid="{D5CDD505-2E9C-101B-9397-08002B2CF9AE}" pid="8" name="MSIP_Label_d546e5e1-5d42-4630-bacd-c69bfdcbd5e8_ContentBits">
    <vt:lpwstr>0</vt:lpwstr>
  </property>
  <property fmtid="{D5CDD505-2E9C-101B-9397-08002B2CF9AE}" pid="9" name="SmartTag">
    <vt:lpwstr>4</vt:lpwstr>
  </property>
</Properties>
</file>